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9"/>
  </p:notesMasterIdLst>
  <p:handoutMasterIdLst>
    <p:handoutMasterId r:id="rId10"/>
  </p:handoutMasterIdLst>
  <p:sldIdLst>
    <p:sldId id="1088" r:id="rId2"/>
    <p:sldId id="1089" r:id="rId3"/>
    <p:sldId id="1091" r:id="rId4"/>
    <p:sldId id="1090" r:id="rId5"/>
    <p:sldId id="1092" r:id="rId6"/>
    <p:sldId id="1093" r:id="rId7"/>
    <p:sldId id="1094" r:id="rId8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sidor" id="{D443C43C-363B-9448-BE72-DA51C4D6BA00}">
          <p14:sldIdLst>
            <p14:sldId id="1088"/>
            <p14:sldId id="1089"/>
            <p14:sldId id="1091"/>
            <p14:sldId id="1090"/>
            <p14:sldId id="1092"/>
            <p14:sldId id="1093"/>
            <p14:sldId id="1094"/>
          </p14:sldIdLst>
        </p14:section>
        <p14:section name="Vanliga sidor" id="{748C0B43-F1DC-7B46-8FF0-7CC68B60036F}">
          <p14:sldIdLst/>
        </p14:section>
      </p14:sectionLst>
    </p:ext>
    <p:ext uri="{EFAFB233-063F-42B5-8137-9DF3F51BA10A}">
      <p15:sldGuideLst xmlns:p15="http://schemas.microsoft.com/office/powerpoint/2012/main">
        <p15:guide id="2" orient="horz" pos="162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BAE"/>
    <a:srgbClr val="D9EEEF"/>
    <a:srgbClr val="F9BD83"/>
    <a:srgbClr val="94D3B3"/>
    <a:srgbClr val="FF9566"/>
    <a:srgbClr val="FDD980"/>
    <a:srgbClr val="8CC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 autoAdjust="0"/>
    <p:restoredTop sz="90000" autoAdjust="0"/>
  </p:normalViewPr>
  <p:slideViewPr>
    <p:cSldViewPr snapToGrid="0" snapToObjects="1">
      <p:cViewPr varScale="1">
        <p:scale>
          <a:sx n="83" d="100"/>
          <a:sy n="83" d="100"/>
        </p:scale>
        <p:origin x="26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3834-C992-874A-999B-F3494857357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CF82C-9912-8E4D-BE02-601DCFABF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41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CB8CD-03A1-B843-8A46-D4867E69E605}" type="datetimeFigureOut">
              <a:rPr lang="en-US" smtClean="0"/>
              <a:t>12/8/2022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982C5-7E37-5C4D-97D7-010A44D0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3078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982C5-7E37-5C4D-97D7-010A44D02F0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5493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982C5-7E37-5C4D-97D7-010A44D02F0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551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11300" y="771525"/>
            <a:ext cx="6121400" cy="3779838"/>
          </a:xfrm>
          <a:noFill/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44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1000"/>
              </a:spcBef>
              <a:buNone/>
              <a:defRPr b="0">
                <a:solidFill>
                  <a:schemeClr val="tx1"/>
                </a:solidFill>
              </a:defRPr>
            </a:lvl2pPr>
            <a:lvl3pPr marL="0" indent="0">
              <a:spcBef>
                <a:spcPts val="1000"/>
              </a:spcBef>
              <a:buNone/>
              <a:defRPr sz="1800" b="0">
                <a:solidFill>
                  <a:schemeClr val="tx1"/>
                </a:solidFill>
                <a:latin typeface="+mj-lt"/>
              </a:defRPr>
            </a:lvl3pPr>
            <a:lvl4pPr marL="0" indent="0">
              <a:spcBef>
                <a:spcPts val="1000"/>
              </a:spcBef>
              <a:buNone/>
              <a:defRPr sz="1200" b="0" kern="100" cap="all" spc="100" baseline="0">
                <a:solidFill>
                  <a:schemeClr val="tx1"/>
                </a:solidFill>
                <a:latin typeface="+mj-lt"/>
              </a:defRPr>
            </a:lvl4pPr>
            <a:lvl5pPr marL="0" indent="0">
              <a:spcBef>
                <a:spcPts val="1000"/>
              </a:spcBef>
              <a:buNone/>
              <a:defRPr sz="10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noProof="0" dirty="0" err="1"/>
              <a:t>Title</a:t>
            </a:r>
            <a:endParaRPr lang="sv-SE" noProof="0" dirty="0"/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417998-45AA-A944-BED8-0A5FF9F62E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6F5A95-9043-724B-A1C6-FE4F6A8958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EA2336-95A0-D44C-ABF9-BA54B89D15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9B6532-6603-7A42-BB10-8B926607A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510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2" userDrawn="1">
          <p15:clr>
            <a:srgbClr val="FBAE40"/>
          </p15:clr>
        </p15:guide>
        <p15:guide id="2" pos="4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_3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411163"/>
            <a:ext cx="8280400" cy="360000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1800" y="915975"/>
            <a:ext cx="2519363" cy="3276613"/>
          </a:xfrm>
        </p:spPr>
        <p:txBody>
          <a:bodyPr numCol="1" spcCol="360000"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64A1DA-6F87-3047-A8BA-F8509052397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313112" y="915975"/>
            <a:ext cx="2519363" cy="3276613"/>
          </a:xfrm>
        </p:spPr>
        <p:txBody>
          <a:bodyPr numCol="1" spcCol="360000"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FCF997-A6F7-3B4B-B1BE-8064FABF12B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194424" y="915975"/>
            <a:ext cx="2519363" cy="3276613"/>
          </a:xfrm>
        </p:spPr>
        <p:txBody>
          <a:bodyPr numCol="1" spcCol="360000"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4A33275-2F07-3044-9162-DEFC0EEAA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4189900-18D4-0547-982E-D25AA5E6D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2231AD-4F33-F649-8523-F191E45F1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5862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2">
          <p15:clr>
            <a:srgbClr val="FBAE40"/>
          </p15:clr>
        </p15:guide>
        <p15:guide id="2" pos="5488">
          <p15:clr>
            <a:srgbClr val="FBAE40"/>
          </p15:clr>
        </p15:guide>
        <p15:guide id="3" orient="horz" pos="259">
          <p15:clr>
            <a:srgbClr val="FBAE40"/>
          </p15:clr>
        </p15:guide>
        <p15:guide id="4" pos="1859" userDrawn="1">
          <p15:clr>
            <a:srgbClr val="FBAE40"/>
          </p15:clr>
        </p15:guide>
        <p15:guide id="5" pos="2086" userDrawn="1">
          <p15:clr>
            <a:srgbClr val="FBAE40"/>
          </p15:clr>
        </p15:guide>
        <p15:guide id="6" pos="3674" userDrawn="1">
          <p15:clr>
            <a:srgbClr val="FBAE40"/>
          </p15:clr>
        </p15:guide>
        <p15:guide id="7" pos="390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mpa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0BC270A-AA8F-8349-BA14-6F370B40850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292725" y="1851975"/>
            <a:ext cx="3059111" cy="2340613"/>
          </a:xfrm>
        </p:spPr>
        <p:txBody>
          <a:bodyPr/>
          <a:lstStyle>
            <a:lvl1pPr>
              <a:spcBef>
                <a:spcPts val="1000"/>
              </a:spcBef>
              <a:defRPr sz="16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6378EC-386E-2143-9786-525A539BEA2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92725" y="771525"/>
            <a:ext cx="3059111" cy="900225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latin typeface="+mj-lt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latin typeface="+mj-lt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latin typeface="+mj-lt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latin typeface="+mj-lt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400" b="1">
                <a:latin typeface="+mj-lt"/>
              </a:defRPr>
            </a:lvl5pPr>
          </a:lstStyle>
          <a:p>
            <a:pPr lvl="0"/>
            <a:r>
              <a:rPr lang="en-US" dirty="0"/>
              <a:t>Headline</a:t>
            </a:r>
            <a:endParaRPr lang="sv-SE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0E4B1F6-090D-F047-9A63-E97296BE0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8F56162-5799-134D-828B-EFDD95469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171B858-2C5D-334A-A0A4-CEB86EAD4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2606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26">
          <p15:clr>
            <a:srgbClr val="FBAE40"/>
          </p15:clr>
        </p15:guide>
        <p15:guide id="2" pos="499">
          <p15:clr>
            <a:srgbClr val="FBAE40"/>
          </p15:clr>
        </p15:guide>
        <p15:guide id="3" pos="2880">
          <p15:clr>
            <a:srgbClr val="FBAE40"/>
          </p15:clr>
        </p15:guide>
        <p15:guide id="4" pos="5261">
          <p15:clr>
            <a:srgbClr val="FBAE40"/>
          </p15:clr>
        </p15:guide>
        <p15:guide id="5" pos="33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4551363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2163" y="771750"/>
            <a:ext cx="3059112" cy="900000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2163" y="1851975"/>
            <a:ext cx="3059111" cy="2340613"/>
          </a:xfrm>
        </p:spPr>
        <p:txBody>
          <a:bodyPr/>
          <a:lstStyle>
            <a:lvl1pPr>
              <a:spcBef>
                <a:spcPts val="1000"/>
              </a:spcBef>
              <a:defRPr sz="16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F40FA3-54B2-FA40-A863-3CC6B1F2A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971D10-8A5F-5249-A5A6-2E02089D16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6E9FE3-6C44-BE47-A936-7C95484BB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E76F17D-850C-CE4C-B253-4FD9011792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472BD5D6-30FE-DC45-A24E-F6F9060E5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30880FB-61CE-694E-A64E-893651582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9496A83-CBC2-4C4E-BE34-7625DC70E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424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26" userDrawn="1">
          <p15:clr>
            <a:srgbClr val="FBAE40"/>
          </p15:clr>
        </p15:guide>
        <p15:guide id="2" pos="499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261" userDrawn="1">
          <p15:clr>
            <a:srgbClr val="FBAE40"/>
          </p15:clr>
        </p15:guide>
        <p15:guide id="5" pos="333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4551363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92726" y="771526"/>
            <a:ext cx="3059112" cy="900000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292726" y="1851975"/>
            <a:ext cx="3059112" cy="2340613"/>
          </a:xfrm>
        </p:spPr>
        <p:txBody>
          <a:bodyPr/>
          <a:lstStyle>
            <a:lvl1pPr>
              <a:spcBef>
                <a:spcPts val="1000"/>
              </a:spcBef>
              <a:defRPr sz="16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06D4820-E6C3-2647-8D0E-DD721318E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29386E2-E142-8C40-B688-0F4C434F5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6957CFE-91DA-4C46-9217-8E6312DE9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4875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34" userDrawn="1">
          <p15:clr>
            <a:srgbClr val="FBAE40"/>
          </p15:clr>
        </p15:guide>
        <p15:guide id="2" pos="5261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499" userDrawn="1">
          <p15:clr>
            <a:srgbClr val="FBAE40"/>
          </p15:clr>
        </p15:guide>
        <p15:guide id="5" pos="242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aphic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2163" y="771525"/>
            <a:ext cx="2511488" cy="900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2162" y="1851975"/>
            <a:ext cx="2511488" cy="2340613"/>
          </a:xfrm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defRPr sz="1400"/>
            </a:lvl1pPr>
            <a:lvl2pPr>
              <a:lnSpc>
                <a:spcPct val="120000"/>
              </a:lnSpc>
              <a:spcBef>
                <a:spcPts val="600"/>
              </a:spcBef>
              <a:defRPr sz="1400"/>
            </a:lvl2pPr>
            <a:lvl3pPr>
              <a:lnSpc>
                <a:spcPct val="120000"/>
              </a:lnSpc>
              <a:spcBef>
                <a:spcPts val="600"/>
              </a:spcBef>
              <a:defRPr sz="1200"/>
            </a:lvl3pPr>
            <a:lvl4pPr>
              <a:lnSpc>
                <a:spcPct val="120000"/>
              </a:lnSpc>
              <a:spcBef>
                <a:spcPts val="600"/>
              </a:spcBef>
              <a:defRPr sz="1200"/>
            </a:lvl4pPr>
            <a:lvl5pPr>
              <a:lnSpc>
                <a:spcPct val="120000"/>
              </a:lnSpc>
              <a:spcBef>
                <a:spcPts val="600"/>
              </a:spcBef>
              <a:defRPr sz="10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3851276" y="771525"/>
            <a:ext cx="4500562" cy="3421063"/>
          </a:xfrm>
        </p:spPr>
        <p:txBody>
          <a:bodyPr/>
          <a:lstStyle>
            <a:lvl1pPr>
              <a:lnSpc>
                <a:spcPct val="120000"/>
              </a:lnSpc>
              <a:spcBef>
                <a:spcPts val="1200"/>
              </a:spcBef>
              <a:defRPr/>
            </a:lvl1pPr>
            <a:lvl2pPr>
              <a:lnSpc>
                <a:spcPct val="120000"/>
              </a:lnSpc>
              <a:spcBef>
                <a:spcPts val="600"/>
              </a:spcBef>
              <a:defRPr/>
            </a:lvl2pPr>
            <a:lvl3pPr>
              <a:lnSpc>
                <a:spcPct val="120000"/>
              </a:lnSpc>
              <a:spcBef>
                <a:spcPts val="600"/>
              </a:spcBef>
              <a:defRPr/>
            </a:lvl3pPr>
            <a:lvl4pPr>
              <a:lnSpc>
                <a:spcPct val="120000"/>
              </a:lnSpc>
              <a:spcBef>
                <a:spcPts val="600"/>
              </a:spcBef>
              <a:defRPr/>
            </a:lvl4pPr>
            <a:lvl5pPr>
              <a:lnSpc>
                <a:spcPct val="12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sv-SE" dirty="0"/>
              <a:t>Text,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B52AFDF-4C0F-4C4A-8A64-34646B761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3D5F95C-2AA7-9D4D-B8AB-72D6E2D1B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8E74547-917D-8443-B51E-BD639E4BC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9952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" userDrawn="1">
          <p15:clr>
            <a:srgbClr val="FBAE40"/>
          </p15:clr>
        </p15:guide>
        <p15:guide id="2" pos="2086" userDrawn="1">
          <p15:clr>
            <a:srgbClr val="FBAE40"/>
          </p15:clr>
        </p15:guide>
        <p15:guide id="3" pos="2426" userDrawn="1">
          <p15:clr>
            <a:srgbClr val="FBAE40"/>
          </p15:clr>
        </p15:guide>
        <p15:guide id="4" pos="526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Graphic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2474" y="771525"/>
            <a:ext cx="2519363" cy="900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32475" y="1851975"/>
            <a:ext cx="2519363" cy="2340613"/>
          </a:xfrm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defRPr sz="1400"/>
            </a:lvl1pPr>
            <a:lvl2pPr>
              <a:lnSpc>
                <a:spcPct val="120000"/>
              </a:lnSpc>
              <a:spcBef>
                <a:spcPts val="600"/>
              </a:spcBef>
              <a:defRPr sz="1400"/>
            </a:lvl2pPr>
            <a:lvl3pPr>
              <a:lnSpc>
                <a:spcPct val="120000"/>
              </a:lnSpc>
              <a:spcBef>
                <a:spcPts val="600"/>
              </a:spcBef>
              <a:defRPr sz="1200"/>
            </a:lvl3pPr>
            <a:lvl4pPr>
              <a:lnSpc>
                <a:spcPct val="120000"/>
              </a:lnSpc>
              <a:spcBef>
                <a:spcPts val="600"/>
              </a:spcBef>
              <a:defRPr sz="1200"/>
            </a:lvl4pPr>
            <a:lvl5pPr>
              <a:lnSpc>
                <a:spcPct val="120000"/>
              </a:lnSpc>
              <a:spcBef>
                <a:spcPts val="600"/>
              </a:spcBef>
              <a:defRPr sz="10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792163" y="771527"/>
            <a:ext cx="4500561" cy="3421062"/>
          </a:xfrm>
        </p:spPr>
        <p:txBody>
          <a:bodyPr/>
          <a:lstStyle>
            <a:lvl1pPr>
              <a:lnSpc>
                <a:spcPct val="120000"/>
              </a:lnSpc>
              <a:spcBef>
                <a:spcPts val="1200"/>
              </a:spcBef>
              <a:defRPr/>
            </a:lvl1pPr>
            <a:lvl2pPr>
              <a:lnSpc>
                <a:spcPct val="120000"/>
              </a:lnSpc>
              <a:spcBef>
                <a:spcPts val="600"/>
              </a:spcBef>
              <a:defRPr/>
            </a:lvl2pPr>
            <a:lvl3pPr>
              <a:lnSpc>
                <a:spcPct val="120000"/>
              </a:lnSpc>
              <a:spcBef>
                <a:spcPts val="600"/>
              </a:spcBef>
              <a:defRPr/>
            </a:lvl3pPr>
            <a:lvl4pPr>
              <a:lnSpc>
                <a:spcPct val="120000"/>
              </a:lnSpc>
              <a:spcBef>
                <a:spcPts val="600"/>
              </a:spcBef>
              <a:defRPr/>
            </a:lvl4pPr>
            <a:lvl5pPr>
              <a:lnSpc>
                <a:spcPct val="12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sv-SE" dirty="0"/>
              <a:t>Text,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5396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34" userDrawn="1">
          <p15:clr>
            <a:srgbClr val="FBAE40"/>
          </p15:clr>
        </p15:guide>
        <p15:guide id="2" pos="499" userDrawn="1">
          <p15:clr>
            <a:srgbClr val="FBAE40"/>
          </p15:clr>
        </p15:guide>
        <p15:guide id="3" pos="5261" userDrawn="1">
          <p15:clr>
            <a:srgbClr val="FBAE40"/>
          </p15:clr>
        </p15:guide>
        <p15:guide id="4" pos="367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No-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8" hasCustomPrompt="1"/>
          </p:nvPr>
        </p:nvSpPr>
        <p:spPr>
          <a:xfrm>
            <a:off x="1151387" y="771525"/>
            <a:ext cx="6841676" cy="3421063"/>
          </a:xfrm>
        </p:spPr>
        <p:txBody>
          <a:bodyPr/>
          <a:lstStyle/>
          <a:p>
            <a:pPr lvl="0"/>
            <a:r>
              <a:rPr lang="sv-SE" dirty="0"/>
              <a:t>Text, Nivå ett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488788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150937" y="771525"/>
            <a:ext cx="6842126" cy="3421063"/>
          </a:xfrm>
        </p:spPr>
        <p:txBody>
          <a:bodyPr bIns="0" anchor="ctr" anchorCtr="0"/>
          <a:lstStyle>
            <a:lvl1pPr marL="0" indent="0" algn="ctr">
              <a:lnSpc>
                <a:spcPct val="80000"/>
              </a:lnSpc>
              <a:spcBef>
                <a:spcPts val="800"/>
              </a:spcBef>
              <a:buNone/>
              <a:defRPr sz="6000" b="0">
                <a:solidFill>
                  <a:schemeClr val="tx1"/>
                </a:solidFill>
                <a:latin typeface="+mj-lt"/>
              </a:defRPr>
            </a:lvl1pPr>
            <a:lvl2pPr marL="0" indent="0" algn="ctr">
              <a:lnSpc>
                <a:spcPct val="80000"/>
              </a:lnSpc>
              <a:spcBef>
                <a:spcPts val="1600"/>
              </a:spcBef>
              <a:buNone/>
              <a:defRPr sz="1800">
                <a:solidFill>
                  <a:schemeClr val="tx1"/>
                </a:solidFill>
                <a:latin typeface="+mj-lt"/>
              </a:defRPr>
            </a:lvl2pPr>
            <a:lvl3pPr marL="0" indent="0" algn="ctr">
              <a:lnSpc>
                <a:spcPct val="120000"/>
              </a:lnSpc>
              <a:spcBef>
                <a:spcPts val="1600"/>
              </a:spcBef>
              <a:buNone/>
              <a:defRPr sz="1400">
                <a:solidFill>
                  <a:schemeClr val="tx1"/>
                </a:solidFill>
              </a:defRPr>
            </a:lvl3pPr>
            <a:lvl4pPr marL="0" indent="0" algn="ctr">
              <a:lnSpc>
                <a:spcPct val="120000"/>
              </a:lnSpc>
              <a:spcBef>
                <a:spcPts val="1600"/>
              </a:spcBef>
              <a:buNone/>
              <a:defRPr sz="1400">
                <a:solidFill>
                  <a:schemeClr val="tx1"/>
                </a:solidFill>
              </a:defRPr>
            </a:lvl4pPr>
            <a:lvl5pPr marL="0" indent="0" algn="ctr">
              <a:lnSpc>
                <a:spcPct val="120000"/>
              </a:lnSpc>
              <a:spcBef>
                <a:spcPts val="1600"/>
              </a:spcBef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noProof="0" dirty="0"/>
              <a:t>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4C3593-A3C3-C042-855B-B406608D5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5D95922-20B7-8F4C-A0B0-AE883D7BA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45DE498-920E-614E-BA1A-673471693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1862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>
        <p:tmplLst>
          <p:tmpl>
            <p:tnLst>
              <p:par>
                <p:cTn presetID="10" presetClass="entr" presetSubtype="0" fill="hold" nodeType="after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_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150937" y="771525"/>
            <a:ext cx="6842126" cy="3421063"/>
          </a:xfrm>
        </p:spPr>
        <p:txBody>
          <a:bodyPr bIns="0" anchor="ctr" anchorCtr="0"/>
          <a:lstStyle>
            <a:lvl1pPr marL="0" indent="0" algn="ctr">
              <a:lnSpc>
                <a:spcPct val="80000"/>
              </a:lnSpc>
              <a:spcBef>
                <a:spcPts val="800"/>
              </a:spcBef>
              <a:buNone/>
              <a:defRPr sz="6000" b="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80000"/>
              </a:lnSpc>
              <a:spcBef>
                <a:spcPts val="16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20000"/>
              </a:lnSpc>
              <a:spcBef>
                <a:spcPts val="1600"/>
              </a:spcBef>
              <a:buNone/>
              <a:defRPr sz="1400">
                <a:solidFill>
                  <a:schemeClr val="bg1"/>
                </a:solidFill>
              </a:defRPr>
            </a:lvl3pPr>
            <a:lvl4pPr marL="0" indent="0" algn="ctr">
              <a:lnSpc>
                <a:spcPct val="120000"/>
              </a:lnSpc>
              <a:spcBef>
                <a:spcPts val="1600"/>
              </a:spcBef>
              <a:buNone/>
              <a:defRPr sz="1400">
                <a:solidFill>
                  <a:schemeClr val="bg1"/>
                </a:solidFill>
              </a:defRPr>
            </a:lvl4pPr>
            <a:lvl5pPr marL="0" indent="0" algn="ctr">
              <a:lnSpc>
                <a:spcPct val="120000"/>
              </a:lnSpc>
              <a:spcBef>
                <a:spcPts val="1600"/>
              </a:spcBef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dirty="0"/>
              <a:t>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2F248B-8A94-FC4B-BA9B-98D6AB4A7B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AA512E-AE10-C347-98FB-6E4D35DEE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30990C-5A4D-FE44-9159-6D9F7230F0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3E48704-729F-D045-AB53-456C4F0C08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03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w_Illustr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11300" y="771525"/>
            <a:ext cx="6121400" cy="3779838"/>
          </a:xfrm>
          <a:noFill/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44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1000"/>
              </a:spcBef>
              <a:buNone/>
              <a:defRPr b="0">
                <a:solidFill>
                  <a:schemeClr val="tx1"/>
                </a:solidFill>
              </a:defRPr>
            </a:lvl2pPr>
            <a:lvl3pPr marL="0" indent="0">
              <a:spcBef>
                <a:spcPts val="1000"/>
              </a:spcBef>
              <a:buNone/>
              <a:defRPr sz="1800" b="0">
                <a:solidFill>
                  <a:schemeClr val="tx1"/>
                </a:solidFill>
                <a:latin typeface="+mj-lt"/>
              </a:defRPr>
            </a:lvl3pPr>
            <a:lvl4pPr marL="0" indent="0">
              <a:spcBef>
                <a:spcPts val="1000"/>
              </a:spcBef>
              <a:buNone/>
              <a:defRPr sz="1200" b="0" kern="100" cap="all" spc="100" baseline="0">
                <a:solidFill>
                  <a:schemeClr val="tx1"/>
                </a:solidFill>
                <a:latin typeface="+mj-lt"/>
              </a:defRPr>
            </a:lvl4pPr>
            <a:lvl5pPr marL="0" indent="0">
              <a:spcBef>
                <a:spcPts val="1000"/>
              </a:spcBef>
              <a:buNone/>
              <a:defRPr sz="10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noProof="0" dirty="0" err="1"/>
              <a:t>Title</a:t>
            </a:r>
            <a:endParaRPr lang="sv-SE" noProof="0" dirty="0"/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417998-45AA-A944-BED8-0A5FF9F62E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6F5A95-9043-724B-A1C6-FE4F6A8958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EA2336-95A0-D44C-ABF9-BA54B89D15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9B6532-6603-7A42-BB10-8B926607A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7724EC9-B848-FB41-BE8F-E6C88B4793A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00" y="2060295"/>
            <a:ext cx="7112000" cy="249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16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2">
          <p15:clr>
            <a:srgbClr val="FBAE40"/>
          </p15:clr>
        </p15:guide>
        <p15:guide id="2" pos="48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A93F5E-C937-3745-81CA-3157517914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106988-9821-6D40-B917-39B4AA8486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75C95F-7904-3143-B552-BBFBB3873B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9D624B-B8F0-AD49-A085-01BCF46B57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238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052FDF3-0F6F-2746-95D7-8A6FB7D33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A834491-DCA8-ED46-AFA7-1DE2CCC8B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10BF578-F0B9-EF41-99BA-8ABC30CE3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551363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BA6EEE-EABE-EC4C-BDA6-FA894913BA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79680A6-3C38-904F-B5DD-0CB19DFFF6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E3349-0740-3049-9186-CBFFBEA752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857593-FFD8-F240-A064-6BA59AFCD3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41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" userDrawn="1">
          <p15:clr>
            <a:srgbClr val="FBAE40"/>
          </p15:clr>
        </p15:guide>
        <p15:guide id="2" pos="5261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boxes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60A7B-68A9-DC49-ADF7-0174D6A2E26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11525" y="2912719"/>
            <a:ext cx="2520950" cy="1459256"/>
          </a:xfrm>
          <a:solidFill>
            <a:schemeClr val="tx2"/>
          </a:solidFill>
        </p:spPr>
        <p:txBody>
          <a:bodyPr lIns="216000" tIns="216000" rIns="216000" bIns="216000">
            <a:spAutoFit/>
          </a:bodyPr>
          <a:lstStyle>
            <a:lvl1pPr marL="144000" indent="-144000">
              <a:spcBef>
                <a:spcPts val="800"/>
              </a:spcBef>
              <a:defRPr sz="9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360000" indent="-144000">
              <a:spcBef>
                <a:spcPts val="400"/>
              </a:spcBef>
              <a:defRPr sz="9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576000" indent="-144000">
              <a:spcBef>
                <a:spcPts val="400"/>
              </a:spcBef>
              <a:defRPr sz="9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792000" indent="-144000">
              <a:spcBef>
                <a:spcPts val="400"/>
              </a:spcBef>
              <a:defRPr sz="9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1008000" indent="-144000">
              <a:spcBef>
                <a:spcPts val="400"/>
              </a:spcBef>
              <a:defRPr sz="9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5427CAC-1834-9641-84CC-48025B07C0D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30213" y="2912719"/>
            <a:ext cx="2520950" cy="1459256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144000" indent="-144000">
              <a:spcBef>
                <a:spcPts val="8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360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576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792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1008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86F47C0-0019-CD4B-BB73-CE122051DA6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191250" y="2912719"/>
            <a:ext cx="2520950" cy="1459256"/>
          </a:xfrm>
          <a:solidFill>
            <a:schemeClr val="accent2"/>
          </a:solidFill>
        </p:spPr>
        <p:txBody>
          <a:bodyPr lIns="216000" tIns="216000" rIns="216000" bIns="216000">
            <a:spAutoFit/>
          </a:bodyPr>
          <a:lstStyle>
            <a:lvl1pPr marL="144000" indent="-144000">
              <a:spcBef>
                <a:spcPts val="8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360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576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792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1008000" indent="-144000">
              <a:spcBef>
                <a:spcPts val="400"/>
              </a:spcBef>
              <a:defRPr sz="900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138B95E-D8AE-2848-8B53-9C830ADE546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0213" y="771525"/>
            <a:ext cx="2520950" cy="1405715"/>
          </a:xfrm>
          <a:solidFill>
            <a:schemeClr val="bg1"/>
          </a:solidFill>
        </p:spPr>
        <p:txBody>
          <a:bodyPr lIns="216000" tIns="216000" rIns="216000" bIns="21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400" b="1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200" b="1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000" b="1"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82D0B17-0A74-DB46-B269-259668BAE0A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11525" y="771525"/>
            <a:ext cx="2520950" cy="1405715"/>
          </a:xfrm>
          <a:solidFill>
            <a:schemeClr val="tx2"/>
          </a:solidFill>
        </p:spPr>
        <p:txBody>
          <a:bodyPr lIns="216000" tIns="216000" rIns="216000" bIns="21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F1F7454-24E9-B54F-9E93-A214D6C7286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80200" y="771525"/>
            <a:ext cx="2520950" cy="1405715"/>
          </a:xfrm>
          <a:solidFill>
            <a:schemeClr val="accent3"/>
          </a:solidFill>
        </p:spPr>
        <p:txBody>
          <a:bodyPr lIns="216000" tIns="216000" rIns="216000" bIns="21600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4910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2" userDrawn="1">
          <p15:clr>
            <a:srgbClr val="FBAE40"/>
          </p15:clr>
        </p15:guide>
        <p15:guide id="2" pos="5488" userDrawn="1">
          <p15:clr>
            <a:srgbClr val="FBAE40"/>
          </p15:clr>
        </p15:guide>
        <p15:guide id="3" pos="3901" userDrawn="1">
          <p15:clr>
            <a:srgbClr val="FBAE40"/>
          </p15:clr>
        </p15:guide>
        <p15:guide id="4" pos="3674" userDrawn="1">
          <p15:clr>
            <a:srgbClr val="FBAE40"/>
          </p15:clr>
        </p15:guide>
        <p15:guide id="7" pos="2086" userDrawn="1">
          <p15:clr>
            <a:srgbClr val="FBAE40"/>
          </p15:clr>
        </p15:guide>
        <p15:guide id="8" pos="185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4551363"/>
          </a:xfr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FFBFB7-9E88-8F4A-87B7-94BAF4122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FBF275-8E6D-4049-B447-950846C41E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2ED0E0-15DD-4F4C-8489-5815362449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5755A0-811F-7345-882E-85BE97EFDF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2192093F-ADE2-BB49-9A2F-AC98E7562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163" y="771525"/>
            <a:ext cx="3059112" cy="3779838"/>
          </a:xfrm>
          <a:noFill/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1000"/>
              </a:spcBef>
              <a:buNone/>
              <a:defRPr sz="1600" b="0">
                <a:solidFill>
                  <a:schemeClr val="tx1"/>
                </a:solidFill>
              </a:defRPr>
            </a:lvl2pPr>
            <a:lvl3pPr marL="0" indent="0">
              <a:spcBef>
                <a:spcPts val="1000"/>
              </a:spcBef>
              <a:buNone/>
              <a:defRPr sz="1600" b="0">
                <a:solidFill>
                  <a:schemeClr val="tx1"/>
                </a:solidFill>
                <a:latin typeface="+mj-lt"/>
              </a:defRPr>
            </a:lvl3pPr>
            <a:lvl4pPr marL="0" indent="0">
              <a:spcBef>
                <a:spcPts val="1000"/>
              </a:spcBef>
              <a:buNone/>
              <a:defRPr sz="1200" b="0" kern="100" cap="all" spc="100" baseline="0">
                <a:solidFill>
                  <a:schemeClr val="tx1"/>
                </a:solidFill>
                <a:latin typeface="+mj-lt"/>
              </a:defRPr>
            </a:lvl4pPr>
            <a:lvl5pPr marL="0" indent="0">
              <a:spcBef>
                <a:spcPts val="1000"/>
              </a:spcBef>
              <a:buNone/>
              <a:defRPr sz="10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sv-SE" noProof="0" dirty="0" err="1"/>
              <a:t>Title</a:t>
            </a:r>
            <a:endParaRPr lang="sv-SE" noProof="0" dirty="0"/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18724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" userDrawn="1">
          <p15:clr>
            <a:srgbClr val="FBAE40"/>
          </p15:clr>
        </p15:guide>
        <p15:guide id="2" pos="242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14D84B-9BF5-4F45-85FC-79FB85890F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53E7C9-9930-ED48-AE78-F2A48A682B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21BD01-B6A7-D14B-8A37-2D2C5E17EE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5BD56C-0D2D-E446-A4E4-20C3464210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6C954331-6E51-9447-87D7-9067105CB1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11300" y="771525"/>
            <a:ext cx="6121400" cy="3600450"/>
          </a:xfrm>
          <a:noFill/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4400" b="1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1000"/>
              </a:spcBef>
              <a:buNone/>
              <a:defRPr b="0">
                <a:solidFill>
                  <a:schemeClr val="bg1"/>
                </a:solidFill>
              </a:defRPr>
            </a:lvl2pPr>
            <a:lvl3pPr marL="0" indent="0">
              <a:spcBef>
                <a:spcPts val="100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1000"/>
              </a:spcBef>
              <a:buNone/>
              <a:defRPr sz="1200" b="0" kern="100" cap="all" spc="100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1000"/>
              </a:spcBef>
              <a:buNone/>
              <a:defRPr sz="1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dirty="0" err="1"/>
              <a:t>Title</a:t>
            </a:r>
            <a:endParaRPr lang="sv-SE" noProof="0" dirty="0"/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1241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2" userDrawn="1">
          <p15:clr>
            <a:srgbClr val="FBAE40"/>
          </p15:clr>
        </p15:guide>
        <p15:guide id="2" pos="480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_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4551363"/>
          </a:xfrm>
          <a:solidFill>
            <a:schemeClr val="bg1">
              <a:lumMod val="95000"/>
            </a:schemeClr>
          </a:solidFill>
        </p:spPr>
        <p:txBody>
          <a:bodyPr bIns="72000" anchor="ctr" anchorCtr="0">
            <a:normAutofit/>
          </a:bodyPr>
          <a:lstStyle>
            <a:lvl1pPr marL="0" indent="0" algn="ctr">
              <a:buNone/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15FB4738-704E-664C-90BA-B8F2D0AE58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163" y="771525"/>
            <a:ext cx="3059112" cy="3779838"/>
          </a:xfrm>
          <a:noFill/>
        </p:spPr>
        <p:txBody>
          <a:bodyPr lIns="0" tIns="0" rIns="0" bIns="0" anchor="ctr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4000" b="1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1000"/>
              </a:spcBef>
              <a:buNone/>
              <a:defRPr sz="1600" b="0">
                <a:solidFill>
                  <a:schemeClr val="bg1"/>
                </a:solidFill>
              </a:defRPr>
            </a:lvl2pPr>
            <a:lvl3pPr marL="0" indent="0">
              <a:spcBef>
                <a:spcPts val="1000"/>
              </a:spcBef>
              <a:buNone/>
              <a:defRPr sz="1600" b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1000"/>
              </a:spcBef>
              <a:buNone/>
              <a:defRPr sz="1200" b="0" kern="100" cap="all" spc="100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1000"/>
              </a:spcBef>
              <a:buNone/>
              <a:defRPr sz="1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noProof="0" dirty="0" err="1"/>
              <a:t>Title</a:t>
            </a:r>
            <a:endParaRPr lang="sv-SE" noProof="0" dirty="0"/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18FD27-E79A-054E-B3D3-23ADFD426B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DE8E9C-384F-F149-B246-687733B35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A443C6-96BB-7345-AE3D-5663E3C47E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8582" y="0"/>
            <a:ext cx="431800" cy="5143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120BAB-93D2-5A4C-A68B-E8A9EAFD50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15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" userDrawn="1">
          <p15:clr>
            <a:srgbClr val="FBAE40"/>
          </p15:clr>
        </p15:guide>
        <p15:guide id="2" pos="242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noProof="0" dirty="0" err="1"/>
              <a:t>Headline</a:t>
            </a:r>
            <a:r>
              <a:rPr lang="sv-SE" noProof="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23290-C951-A545-9A37-B07E2242F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796253-CD9B-B44C-9DC4-9D222A077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946038-86C9-034B-A919-676C34C83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0938" y="1851975"/>
            <a:ext cx="3241674" cy="2340613"/>
          </a:xfrm>
        </p:spPr>
        <p:txBody>
          <a:bodyPr/>
          <a:lstStyle>
            <a:lvl1pPr>
              <a:spcBef>
                <a:spcPts val="1000"/>
              </a:spcBef>
              <a:defRPr sz="1400"/>
            </a:lvl1pPr>
            <a:lvl2pPr>
              <a:spcBef>
                <a:spcPts val="600"/>
              </a:spcBef>
              <a:defRPr sz="14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51388" y="1851975"/>
            <a:ext cx="3241675" cy="2340613"/>
          </a:xfrm>
        </p:spPr>
        <p:txBody>
          <a:bodyPr/>
          <a:lstStyle>
            <a:lvl1pPr>
              <a:spcBef>
                <a:spcPts val="1000"/>
              </a:spcBef>
              <a:defRPr sz="1400"/>
            </a:lvl1pPr>
            <a:lvl2pPr>
              <a:spcBef>
                <a:spcPts val="600"/>
              </a:spcBef>
              <a:defRPr sz="14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42697DF-2F58-744E-AB84-A0994B5D6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8A5B204-42D5-B146-B9A0-4E4367975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DDFD20-30A5-664B-866A-BC9EEAA2C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669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5" userDrawn="1">
          <p15:clr>
            <a:srgbClr val="FBAE40"/>
          </p15:clr>
        </p15:guide>
        <p15:guide id="2" pos="5035" userDrawn="1">
          <p15:clr>
            <a:srgbClr val="FBAE40"/>
          </p15:clr>
        </p15:guide>
        <p15:guide id="3" pos="2767" userDrawn="1">
          <p15:clr>
            <a:srgbClr val="FBAE40"/>
          </p15:clr>
        </p15:guide>
        <p15:guide id="4" pos="299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411163"/>
            <a:ext cx="8280400" cy="360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432303-9D0E-5F42-9566-E6666231145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1800" y="915975"/>
            <a:ext cx="8280400" cy="34560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5342A7C-45BE-614E-AA9E-C32E22EB6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3005"/>
            <a:ext cx="21336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rgbClr val="000000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6E85743-E8A8-8F42-A35A-EF616A3D32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3005"/>
            <a:ext cx="287185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rgbClr val="000000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00FA193-3E49-954D-95CB-D1BC40722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3005"/>
            <a:ext cx="252412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rgbClr val="000000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1354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2" userDrawn="1">
          <p15:clr>
            <a:srgbClr val="FBAE40"/>
          </p15:clr>
        </p15:guide>
        <p15:guide id="2" pos="5488" userDrawn="1">
          <p15:clr>
            <a:srgbClr val="FBAE40"/>
          </p15:clr>
        </p15:guide>
        <p15:guide id="3" orient="horz" pos="259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pos="3334" userDrawn="1">
          <p15:clr>
            <a:srgbClr val="FBAE40"/>
          </p15:clr>
        </p15:guide>
        <p15:guide id="6" pos="242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mallMargin_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800" y="411163"/>
            <a:ext cx="8280400" cy="360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5BCF24-7A98-2F41-A8B9-FDB1B14A40E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31800" y="915975"/>
            <a:ext cx="3960813" cy="3276613"/>
          </a:xfrm>
        </p:spPr>
        <p:txBody>
          <a:bodyPr numCol="1" spcCol="360000"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F2C531-4E58-EC4B-9266-77A49F0AFB8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751388" y="915975"/>
            <a:ext cx="3960813" cy="3276613"/>
          </a:xfrm>
        </p:spPr>
        <p:txBody>
          <a:bodyPr numCol="1" spcCol="360000">
            <a:normAutofit/>
          </a:bodyPr>
          <a:lstStyle>
            <a:lvl1pPr marL="0" indent="0">
              <a:spcBef>
                <a:spcPts val="1000"/>
              </a:spcBef>
              <a:buNone/>
              <a:defRPr sz="1200"/>
            </a:lvl1pPr>
            <a:lvl2pPr marL="275850" indent="0">
              <a:spcBef>
                <a:spcPts val="1000"/>
              </a:spcBef>
              <a:buNone/>
              <a:defRPr sz="1200"/>
            </a:lvl2pPr>
            <a:lvl3pPr marL="554400" indent="0">
              <a:spcBef>
                <a:spcPts val="1000"/>
              </a:spcBef>
              <a:buNone/>
              <a:defRPr sz="1200"/>
            </a:lvl3pPr>
            <a:lvl4pPr marL="795600" indent="0">
              <a:spcBef>
                <a:spcPts val="1000"/>
              </a:spcBef>
              <a:buNone/>
              <a:defRPr sz="1200"/>
            </a:lvl4pPr>
            <a:lvl5pPr marL="1180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  <a:p>
            <a:pPr lvl="0"/>
            <a:endParaRPr lang="sv-SE" noProof="0" dirty="0"/>
          </a:p>
          <a:p>
            <a:pPr lvl="0"/>
            <a:endParaRPr lang="sv-SE" noProof="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A7CBE9A-3B22-334D-AA1A-3DC4CDB45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9ECF3FC-83B7-FA47-BD96-F78A20547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757B91B-1615-AF45-AA6F-9DE5171CC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7721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2">
          <p15:clr>
            <a:srgbClr val="FBAE40"/>
          </p15:clr>
        </p15:guide>
        <p15:guide id="2" pos="5488">
          <p15:clr>
            <a:srgbClr val="FBAE40"/>
          </p15:clr>
        </p15:guide>
        <p15:guide id="3" orient="horz" pos="259">
          <p15:clr>
            <a:srgbClr val="FBAE40"/>
          </p15:clr>
        </p15:guide>
        <p15:guide id="4" pos="2767" userDrawn="1">
          <p15:clr>
            <a:srgbClr val="FBAE40"/>
          </p15:clr>
        </p15:guide>
        <p15:guide id="5" pos="29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95857C9-2008-7348-9DEF-8768D83B0DE5}"/>
              </a:ext>
            </a:extLst>
          </p:cNvPr>
          <p:cNvSpPr/>
          <p:nvPr userDrawn="1"/>
        </p:nvSpPr>
        <p:spPr>
          <a:xfrm>
            <a:off x="-5132" y="4551750"/>
            <a:ext cx="9149131" cy="591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2000" y="771524"/>
            <a:ext cx="6840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sv-SE" noProof="0" dirty="0" err="1"/>
              <a:t>Headline</a:t>
            </a:r>
            <a:endParaRPr lang="sv-SE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000" y="1851975"/>
            <a:ext cx="6840000" cy="2340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 dirty="0"/>
              <a:t>Text, Nivå 1</a:t>
            </a:r>
          </a:p>
          <a:p>
            <a:pPr lvl="1"/>
            <a:r>
              <a:rPr lang="sv-SE" noProof="0" dirty="0"/>
              <a:t>Nivå 2</a:t>
            </a:r>
          </a:p>
          <a:p>
            <a:pPr lvl="2"/>
            <a:r>
              <a:rPr lang="sv-SE" noProof="0" dirty="0"/>
              <a:t>Nivå 3</a:t>
            </a:r>
          </a:p>
          <a:p>
            <a:pPr lvl="3"/>
            <a:r>
              <a:rPr lang="sv-SE" noProof="0" dirty="0"/>
              <a:t>Nivå 4</a:t>
            </a:r>
          </a:p>
          <a:p>
            <a:pPr lvl="4"/>
            <a:r>
              <a:rPr lang="sv-SE" noProof="0" dirty="0"/>
              <a:t>Nivå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03650" y="4680000"/>
            <a:ext cx="21336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800" y="4680000"/>
            <a:ext cx="287185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388" y="4680000"/>
            <a:ext cx="252412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ea typeface="Roboto Mono" pitchFamily="2" charset="0"/>
                <a:cs typeface="Arial" panose="020B0604020202020204" pitchFamily="34" charset="0"/>
              </a:defRPr>
            </a:lvl1pPr>
          </a:lstStyle>
          <a:p>
            <a:fld id="{2066355A-084C-D24E-9AD2-7E4FC41EA62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CBB569-DD74-2245-9FC1-7AD3BCF59DE3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0" y="-431800"/>
            <a:ext cx="9144000" cy="431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DF4C2A-ADFC-6440-99E1-47450A19FDC4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0" y="5143500"/>
            <a:ext cx="9144000" cy="431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674244-C008-2F46-B40C-D651C230AB0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>
            <a:off x="10966421" y="537471"/>
            <a:ext cx="431800" cy="51435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5A1BA91-0792-C042-BB77-7E0AEB91B0C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>
            <a:off x="-436382" y="0"/>
            <a:ext cx="431800" cy="5143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EA9958-4CEB-E644-9380-E40C2B5234DA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>
            <a:off x="8340095" y="4643825"/>
            <a:ext cx="405572" cy="4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6" r:id="rId1"/>
    <p:sldLayoutId id="2147493492" r:id="rId2"/>
    <p:sldLayoutId id="2147493480" r:id="rId3"/>
    <p:sldLayoutId id="2147493477" r:id="rId4"/>
    <p:sldLayoutId id="2147493479" r:id="rId5"/>
    <p:sldLayoutId id="2147493457" r:id="rId6"/>
    <p:sldLayoutId id="2147493486" r:id="rId7"/>
    <p:sldLayoutId id="2147493487" r:id="rId8"/>
    <p:sldLayoutId id="2147493488" r:id="rId9"/>
    <p:sldLayoutId id="2147493489" r:id="rId10"/>
    <p:sldLayoutId id="2147493491" r:id="rId11"/>
    <p:sldLayoutId id="2147493468" r:id="rId12"/>
    <p:sldLayoutId id="2147493469" r:id="rId13"/>
    <p:sldLayoutId id="2147493481" r:id="rId14"/>
    <p:sldLayoutId id="2147493483" r:id="rId15"/>
    <p:sldLayoutId id="2147493461" r:id="rId16"/>
    <p:sldLayoutId id="2147493482" r:id="rId17"/>
    <p:sldLayoutId id="2147493472" r:id="rId18"/>
    <p:sldLayoutId id="2147493471" r:id="rId19"/>
    <p:sldLayoutId id="2147493473" r:id="rId20"/>
    <p:sldLayoutId id="2147493462" r:id="rId21"/>
    <p:sldLayoutId id="2147493475" r:id="rId22"/>
    <p:sldLayoutId id="2147493490" r:id="rId23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00" indent="-198900" algn="l" defTabSz="457200" rtl="0" eaLnBrk="1" latinLnBrk="0" hangingPunct="1">
        <a:lnSpc>
          <a:spcPct val="110000"/>
        </a:lnSpc>
        <a:spcBef>
          <a:spcPts val="14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61600" indent="-24975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7000" indent="-22860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6200" indent="-22860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61400" indent="-22860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orient="horz" pos="2641" userDrawn="1">
          <p15:clr>
            <a:srgbClr val="F26B43"/>
          </p15:clr>
        </p15:guide>
        <p15:guide id="9" pos="5647" userDrawn="1">
          <p15:clr>
            <a:srgbClr val="F26B43"/>
          </p15:clr>
        </p15:guide>
        <p15:guide id="10" pos="113" userDrawn="1">
          <p15:clr>
            <a:srgbClr val="F26B43"/>
          </p15:clr>
        </p15:guide>
        <p15:guide id="11" orient="horz" pos="486" userDrawn="1">
          <p15:clr>
            <a:srgbClr val="F26B43"/>
          </p15:clr>
        </p15:guide>
        <p15:guide id="12" orient="horz" pos="2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9C3CC2-3947-44A5-953C-4B02E817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Bokningsbar rullstolsplats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1589103"/>
            <a:ext cx="2356745" cy="2603485"/>
          </a:xfrm>
        </p:spPr>
        <p:txBody>
          <a:bodyPr>
            <a:normAutofit fontScale="70000" lnSpcReduction="20000"/>
          </a:bodyPr>
          <a:lstStyle/>
          <a:p>
            <a:pPr marL="0" indent="0" fontAlgn="ctr">
              <a:spcBef>
                <a:spcPts val="600"/>
              </a:spcBef>
              <a:buNone/>
            </a:pPr>
            <a:r>
              <a:rPr lang="sv-SE" sz="2400" b="1" i="0" u="none" strike="noStrike" kern="1200" dirty="0">
                <a:effectLst/>
                <a:latin typeface="Arial" panose="020B0604020202020204" pitchFamily="34" charset="0"/>
              </a:rPr>
              <a:t>Vad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Bokningsbar rullstolsplats på buss och tåg.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Via normal </a:t>
            </a:r>
            <a:r>
              <a:rPr lang="sv-SE" sz="2400" dirty="0" err="1">
                <a:latin typeface="Arial" panose="020B0604020202020204" pitchFamily="34" charset="0"/>
              </a:rPr>
              <a:t>resetjänstappar</a:t>
            </a:r>
            <a:endParaRPr lang="sv-SE" sz="2400" dirty="0">
              <a:latin typeface="Arial" panose="020B0604020202020204" pitchFamily="34" charset="0"/>
            </a:endParaRPr>
          </a:p>
          <a:p>
            <a:pPr lvl="1" fontAlgn="ctr"/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För hela resan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För vem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rullstolsanvändare</a:t>
            </a:r>
            <a:endParaRPr lang="sv-SE" sz="24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4841497" y="1589102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40000" lnSpcReduction="2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Bokningssystem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Identifiering av varje tidtabellstyrd avgång och fordon i bokningssystem (per vagn i tåg)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Bokningsstatus och boknings-id (tillgänglig för resenär och </a:t>
            </a:r>
            <a:r>
              <a:rPr lang="sv-SE" sz="2400" dirty="0" err="1">
                <a:latin typeface="Arial" panose="020B0604020202020204" pitchFamily="34" charset="0"/>
              </a:rPr>
              <a:t>ombordspersonal</a:t>
            </a:r>
            <a:r>
              <a:rPr lang="sv-SE" sz="2400" dirty="0">
                <a:latin typeface="Arial" panose="020B0604020202020204" pitchFamily="34" charset="0"/>
              </a:rPr>
              <a:t>/förare)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Aktuell status för varje tidtabellstyrt fordon (finns 0, 1, 2)</a:t>
            </a:r>
          </a:p>
          <a:p>
            <a:pPr marL="0" indent="0" fontAlgn="ctr">
              <a:buNone/>
            </a:pPr>
            <a:endParaRPr lang="sv-SE" sz="2400" b="1" dirty="0">
              <a:latin typeface="Arial" panose="020B0604020202020204" pitchFamily="34" charset="0"/>
            </a:endParaRPr>
          </a:p>
          <a:p>
            <a:pPr marL="0" indent="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</a:t>
            </a:r>
            <a:r>
              <a:rPr lang="sv-SE" sz="2400" dirty="0">
                <a:latin typeface="Arial" panose="020B0604020202020204" pitchFamily="34" charset="0"/>
              </a:rPr>
              <a:t> t.ex. på Öresundståg och SJ; I förhållande till cykel, barnvagn?</a:t>
            </a:r>
          </a:p>
          <a:p>
            <a:pPr marL="0" indent="0" fontAlgn="ctr">
              <a:buNone/>
            </a:pPr>
            <a:r>
              <a:rPr lang="sv-SE" sz="2400" dirty="0">
                <a:latin typeface="Arial" panose="020B0604020202020204" pitchFamily="34" charset="0"/>
              </a:rPr>
              <a:t>(Samma system kan användas för platsbokning)</a:t>
            </a:r>
          </a:p>
        </p:txBody>
      </p:sp>
    </p:spTree>
    <p:extLst>
      <p:ext uri="{BB962C8B-B14F-4D97-AF65-F5344CB8AC3E}">
        <p14:creationId xmlns:p14="http://schemas.microsoft.com/office/powerpoint/2010/main" val="350202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9C3CC2-3947-44A5-953C-4B02E817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Statusinformation om resväg avseende funktionstillgänglighet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1734599"/>
            <a:ext cx="2356745" cy="2603485"/>
          </a:xfrm>
        </p:spPr>
        <p:txBody>
          <a:bodyPr>
            <a:normAutofit fontScale="40000" lnSpcReduction="20000"/>
          </a:bodyPr>
          <a:lstStyle/>
          <a:p>
            <a:pPr marL="0" indent="0" fontAlgn="ctr">
              <a:spcBef>
                <a:spcPts val="600"/>
              </a:spcBef>
              <a:buNone/>
            </a:pPr>
            <a:r>
              <a:rPr lang="sv-SE" sz="2400" b="1" i="0" u="none" strike="noStrike" kern="1200" dirty="0">
                <a:effectLst/>
                <a:latin typeface="Arial" panose="020B0604020202020204" pitchFamily="34" charset="0"/>
              </a:rPr>
              <a:t>Vad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För resenärs planerad resväg få information om</a:t>
            </a: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Finns låggolv (tåg/buss)? </a:t>
            </a:r>
          </a:p>
          <a:p>
            <a:pPr fontAlgn="ctr">
              <a:spcBef>
                <a:spcPts val="600"/>
              </a:spcBef>
            </a:pPr>
            <a:r>
              <a:rPr lang="sv-SE" sz="2400" dirty="0">
                <a:latin typeface="Arial" panose="020B0604020202020204" pitchFamily="34" charset="0"/>
              </a:rPr>
              <a:t>Finns nigningsfunktion(buss)?</a:t>
            </a:r>
          </a:p>
          <a:p>
            <a:pPr fontAlgn="ctr">
              <a:spcBef>
                <a:spcPts val="600"/>
              </a:spcBef>
            </a:pPr>
            <a:r>
              <a:rPr lang="sv-SE" sz="2400" dirty="0">
                <a:latin typeface="Arial" panose="020B0604020202020204" pitchFamily="34" charset="0"/>
              </a:rPr>
              <a:t>Rullstolsramp (ombord)?</a:t>
            </a: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Audiellt utrop på fordon och hållplats?</a:t>
            </a: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Tillgänglighetsutrusning (hiss mm.) vid bytespunkter ingående i resvägen</a:t>
            </a:r>
          </a:p>
          <a:p>
            <a:pPr fontAlgn="ctr"/>
            <a:r>
              <a:rPr lang="sv-SE" sz="2400" dirty="0">
                <a:latin typeface="Arial" panose="020B0604020202020204" pitchFamily="34" charset="0"/>
              </a:rPr>
              <a:t>Via ”normal” </a:t>
            </a:r>
            <a:r>
              <a:rPr lang="sv-SE" sz="2400" dirty="0" err="1">
                <a:latin typeface="Arial" panose="020B0604020202020204" pitchFamily="34" charset="0"/>
              </a:rPr>
              <a:t>resetjänstappar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För vem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Rullstolsanvändare och synskadade etc.?</a:t>
            </a:r>
            <a:endParaRPr lang="sv-SE" sz="24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4841497" y="1589102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55000" lnSpcReduction="2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Bokningssystem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Databas med fordonsinformation (för fordonsid) och bytespunkter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Koppling med fordonsid och aktuella omlopps/avgångstid i tidtabell</a:t>
            </a:r>
          </a:p>
          <a:p>
            <a:pPr marL="0" indent="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</a:t>
            </a:r>
            <a:r>
              <a:rPr lang="sv-SE" sz="2400" dirty="0">
                <a:latin typeface="Arial" panose="020B0604020202020204" pitchFamily="34" charset="0"/>
              </a:rPr>
              <a:t> på generell nivå (linjer och trafikbolag och nog bytespunkter etc.?)</a:t>
            </a:r>
          </a:p>
          <a:p>
            <a:pPr marL="0" indent="0" fontAlgn="ctr">
              <a:buNone/>
            </a:pPr>
            <a:r>
              <a:rPr lang="sv-SE" sz="2400" dirty="0">
                <a:latin typeface="Arial" panose="020B0604020202020204" pitchFamily="34" charset="0"/>
              </a:rPr>
              <a:t>Hur aktuell information krävs? (kanske kan blandas statisk och aktuell men tydliggöra hur aktuell/säker den är)</a:t>
            </a:r>
          </a:p>
        </p:txBody>
      </p:sp>
    </p:spTree>
    <p:extLst>
      <p:ext uri="{BB962C8B-B14F-4D97-AF65-F5344CB8AC3E}">
        <p14:creationId xmlns:p14="http://schemas.microsoft.com/office/powerpoint/2010/main" val="120230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9C3CC2-3947-44A5-953C-4B02E8171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999" y="771524"/>
            <a:ext cx="7330263" cy="900000"/>
          </a:xfrm>
        </p:spPr>
        <p:txBody>
          <a:bodyPr>
            <a:normAutofit/>
          </a:bodyPr>
          <a:lstStyle/>
          <a:p>
            <a:r>
              <a:rPr lang="sv-SE" dirty="0"/>
              <a:t>Statusinformation om prioriterat utrymme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1589103"/>
            <a:ext cx="2356745" cy="2603485"/>
          </a:xfrm>
        </p:spPr>
        <p:txBody>
          <a:bodyPr>
            <a:normAutofit fontScale="47500" lnSpcReduction="20000"/>
          </a:bodyPr>
          <a:lstStyle/>
          <a:p>
            <a:pPr marL="0" indent="0" fontAlgn="ctr">
              <a:spcBef>
                <a:spcPts val="600"/>
              </a:spcBef>
              <a:buNone/>
            </a:pPr>
            <a:r>
              <a:rPr lang="sv-SE" sz="2400" b="1" i="0" u="none" strike="noStrike" kern="1200" dirty="0">
                <a:effectLst/>
                <a:latin typeface="Arial" panose="020B0604020202020204" pitchFamily="34" charset="0"/>
              </a:rPr>
              <a:t>Vad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För planerad resväg få information om</a:t>
            </a: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Är prioriterat utrymmet ”ledigt” </a:t>
            </a:r>
            <a:r>
              <a:rPr lang="sv-SE" sz="2400" dirty="0">
                <a:latin typeface="Arial" panose="020B0604020202020204" pitchFamily="34" charset="0"/>
              </a:rPr>
              <a:t>i fordonet (</a:t>
            </a:r>
            <a:r>
              <a:rPr lang="sv-SE" sz="2400" dirty="0" err="1">
                <a:latin typeface="Arial" panose="020B0604020202020204" pitchFamily="34" charset="0"/>
              </a:rPr>
              <a:t>uppstream</a:t>
            </a:r>
            <a:r>
              <a:rPr lang="sv-SE" sz="2400" dirty="0">
                <a:latin typeface="Arial" panose="020B0604020202020204" pitchFamily="34" charset="0"/>
              </a:rPr>
              <a:t>)</a:t>
            </a:r>
            <a:endParaRPr lang="sv-SE" sz="2400" i="0" u="none" strike="noStrike" kern="1200" dirty="0">
              <a:effectLst/>
              <a:latin typeface="Arial" panose="020B0604020202020204" pitchFamily="34" charset="0"/>
            </a:endParaRPr>
          </a:p>
          <a:p>
            <a:pPr fontAlgn="ctr">
              <a:spcBef>
                <a:spcPts val="600"/>
              </a:spcBef>
            </a:pPr>
            <a:r>
              <a:rPr lang="sv-SE" sz="2400" dirty="0">
                <a:latin typeface="Arial" panose="020B0604020202020204" pitchFamily="34" charset="0"/>
              </a:rPr>
              <a:t>Är prioriterat utrymme prognostiserat tillgängligt (baserat på historisk användande)</a:t>
            </a:r>
            <a:endParaRPr lang="sv-SE" sz="2400" i="0" u="none" strike="noStrike" kern="1200" dirty="0">
              <a:effectLst/>
              <a:latin typeface="Arial" panose="020B0604020202020204" pitchFamily="34" charset="0"/>
            </a:endParaRPr>
          </a:p>
          <a:p>
            <a:pPr fontAlgn="ctr"/>
            <a:r>
              <a:rPr lang="sv-SE" sz="2400" dirty="0">
                <a:latin typeface="Arial" panose="020B0604020202020204" pitchFamily="34" charset="0"/>
              </a:rPr>
              <a:t>Via normala </a:t>
            </a:r>
            <a:r>
              <a:rPr lang="sv-SE" sz="2400" dirty="0" err="1">
                <a:latin typeface="Arial" panose="020B0604020202020204" pitchFamily="34" charset="0"/>
              </a:rPr>
              <a:t>resetjänstappar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För vem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 err="1">
                <a:latin typeface="Arial" panose="020B0604020202020204" pitchFamily="34" charset="0"/>
              </a:rPr>
              <a:t>Rullstorsburna</a:t>
            </a:r>
            <a:r>
              <a:rPr lang="sv-SE" sz="2400" dirty="0">
                <a:latin typeface="Arial" panose="020B0604020202020204" pitchFamily="34" charset="0"/>
              </a:rPr>
              <a:t> och?</a:t>
            </a:r>
            <a:endParaRPr lang="sv-SE" sz="24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4841497" y="1589102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47500" lnSpcReduction="2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Info system med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Databas med fordonsinformation (med fordonsid)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Koppling med fordonsid och aktuella omlopps/avgångstid i tidtabell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Sensorer för avgöra om utrymme fritt samt lagring i databas (med koppling till fordonsid) </a:t>
            </a:r>
            <a:r>
              <a:rPr lang="sv-SE" sz="2400" b="1" dirty="0">
                <a:latin typeface="Arial" panose="020B0604020202020204" pitchFamily="34" charset="0"/>
              </a:rPr>
              <a:t>Felkällor om icke-behövande använder utrymmet.  ((Väga fordonet en lösning))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-5085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 </a:t>
            </a:r>
          </a:p>
        </p:txBody>
      </p:sp>
    </p:spTree>
    <p:extLst>
      <p:ext uri="{BB962C8B-B14F-4D97-AF65-F5344CB8AC3E}">
        <p14:creationId xmlns:p14="http://schemas.microsoft.com/office/powerpoint/2010/main" val="380690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på lämpligt sätt för olika behov</a:t>
            </a: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1671525"/>
            <a:ext cx="3143274" cy="2829038"/>
          </a:xfrm>
        </p:spPr>
        <p:txBody>
          <a:bodyPr>
            <a:normAutofit fontScale="32500" lnSpcReduction="20000"/>
          </a:bodyPr>
          <a:lstStyle/>
          <a:p>
            <a:pPr marL="0" indent="0" fontAlgn="ctr">
              <a:spcBef>
                <a:spcPts val="600"/>
              </a:spcBef>
              <a:buNone/>
            </a:pPr>
            <a:r>
              <a:rPr lang="sv-SE" sz="2400" b="1" i="0" u="none" strike="noStrike" kern="1200" dirty="0">
                <a:effectLst/>
                <a:latin typeface="Arial" panose="020B0604020202020204" pitchFamily="34" charset="0"/>
              </a:rPr>
              <a:t>Vad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Resenär få information på flera sätt (vid önskan?)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Info:</a:t>
            </a: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Om fordon (och vilket) närmar sig på påstigning (innan påstigning); plats för påstigning</a:t>
            </a:r>
          </a:p>
          <a:p>
            <a:pPr fontAlgn="ctr">
              <a:spcBef>
                <a:spcPts val="600"/>
              </a:spcBef>
            </a:pPr>
            <a:r>
              <a:rPr lang="sv-SE" sz="2400" dirty="0">
                <a:latin typeface="Arial" panose="020B0604020202020204" pitchFamily="34" charset="0"/>
              </a:rPr>
              <a:t>Se även tidigare </a:t>
            </a:r>
            <a:r>
              <a:rPr lang="sv-SE" sz="2400" dirty="0" err="1">
                <a:latin typeface="Arial" panose="020B0604020202020204" pitchFamily="34" charset="0"/>
              </a:rPr>
              <a:t>slide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  <a:endParaRPr lang="sv-SE" sz="2400" i="0" u="none" strike="noStrike" kern="1200" dirty="0">
              <a:effectLst/>
              <a:latin typeface="Arial" panose="020B0604020202020204" pitchFamily="34" charset="0"/>
            </a:endParaRPr>
          </a:p>
          <a:p>
            <a:pPr fontAlgn="ctr">
              <a:spcBef>
                <a:spcPts val="600"/>
              </a:spcBef>
            </a:pPr>
            <a:r>
              <a:rPr lang="sv-SE" sz="2400" i="0" u="none" strike="noStrike" kern="1200" dirty="0">
                <a:effectLst/>
                <a:latin typeface="Arial" panose="020B0604020202020204" pitchFamily="34" charset="0"/>
              </a:rPr>
              <a:t>Om nästa avstigning (när ombord på tåg eller buss)</a:t>
            </a:r>
          </a:p>
          <a:p>
            <a:pPr fontAlgn="ctr">
              <a:spcBef>
                <a:spcPts val="600"/>
              </a:spcBef>
            </a:pPr>
            <a:r>
              <a:rPr lang="sv-SE" sz="2400" dirty="0">
                <a:latin typeface="Arial" panose="020B0604020202020204" pitchFamily="34" charset="0"/>
              </a:rPr>
              <a:t>Störningsinformation/uppdaterad information (försening, utbytt tåg, etc.)</a:t>
            </a:r>
            <a:endParaRPr lang="sv-SE" sz="2400" i="0" u="none" strike="noStrike" kern="1200" dirty="0">
              <a:effectLst/>
              <a:latin typeface="Arial" panose="020B0604020202020204" pitchFamily="34" charset="0"/>
            </a:endParaRPr>
          </a:p>
          <a:p>
            <a:pPr marL="0" indent="0" fontAlgn="ctr">
              <a:buNone/>
            </a:pPr>
            <a:r>
              <a:rPr lang="sv-SE" sz="2400" dirty="0">
                <a:latin typeface="Arial" panose="020B0604020202020204" pitchFamily="34" charset="0"/>
              </a:rPr>
              <a:t>Hur:</a:t>
            </a:r>
          </a:p>
          <a:p>
            <a:pPr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Arial" panose="020B0604020202020204" pitchFamily="34" charset="0"/>
              </a:rPr>
              <a:t>Audiellt (via </a:t>
            </a:r>
            <a:r>
              <a:rPr lang="sv-SE" sz="2400" dirty="0" err="1">
                <a:latin typeface="Arial" panose="020B0604020202020204" pitchFamily="34" charset="0"/>
              </a:rPr>
              <a:t>reseapp</a:t>
            </a:r>
            <a:r>
              <a:rPr lang="sv-SE" sz="2400" dirty="0">
                <a:latin typeface="Arial" panose="020B0604020202020204" pitchFamily="34" charset="0"/>
              </a:rPr>
              <a:t>?)  </a:t>
            </a:r>
          </a:p>
          <a:p>
            <a:pPr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Arial" panose="020B0604020202020204" pitchFamily="34" charset="0"/>
              </a:rPr>
              <a:t>Visuellt </a:t>
            </a:r>
            <a:r>
              <a:rPr lang="sv-SE" sz="2400" dirty="0" err="1">
                <a:latin typeface="Arial" panose="020B0604020202020204" pitchFamily="34" charset="0"/>
              </a:rPr>
              <a:t>reseapp</a:t>
            </a:r>
            <a:r>
              <a:rPr lang="sv-SE" sz="2400" dirty="0">
                <a:latin typeface="Arial" panose="020B0604020202020204" pitchFamily="34" charset="0"/>
              </a:rPr>
              <a:t>  (finns ju redan..)</a:t>
            </a:r>
          </a:p>
          <a:p>
            <a:pPr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Arial" panose="020B0604020202020204" pitchFamily="34" charset="0"/>
              </a:rPr>
              <a:t>Lättbegripligt/kognitiv..?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För vem</a:t>
            </a:r>
            <a:r>
              <a:rPr lang="sv-SE" sz="2400" dirty="0">
                <a:latin typeface="Arial" panose="020B0604020202020204" pitchFamily="34" charset="0"/>
              </a:rPr>
              <a:t> </a:t>
            </a: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,</a:t>
            </a:r>
            <a:r>
              <a:rPr lang="sv-SE" sz="2400" dirty="0" err="1">
                <a:latin typeface="Arial" panose="020B0604020202020204" pitchFamily="34" charset="0"/>
              </a:rPr>
              <a:t>snskadade</a:t>
            </a:r>
            <a:r>
              <a:rPr lang="sv-SE" sz="2400" dirty="0">
                <a:latin typeface="Arial" panose="020B0604020202020204" pitchFamily="34" charset="0"/>
              </a:rPr>
              <a:t>, hörselskadade</a:t>
            </a:r>
            <a:endParaRPr lang="sv-SE" sz="24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4841497" y="1589102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47500" lnSpcReduction="2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  <a:endParaRPr lang="sv-SE" sz="2400" dirty="0">
              <a:latin typeface="Arial" panose="020B0604020202020204" pitchFamily="34" charset="0"/>
            </a:endParaRPr>
          </a:p>
          <a:p>
            <a:pPr marL="0" indent="0" fontAlgn="ctr">
              <a:spcBef>
                <a:spcPts val="600"/>
              </a:spcBef>
              <a:buNone/>
            </a:pPr>
            <a:r>
              <a:rPr lang="sv-SE" sz="2400" dirty="0">
                <a:latin typeface="Arial" panose="020B0604020202020204" pitchFamily="34" charset="0"/>
              </a:rPr>
              <a:t>Info system med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Kontextidentifiering av resenärs plats/kontext (hållplats eller är ombord)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Koppling kontext till fordonsid och tidtabellsavgång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Bra störningsinformation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Teknik för uppläsning av info (</a:t>
            </a:r>
            <a:r>
              <a:rPr lang="sv-SE" sz="2400" dirty="0" err="1">
                <a:latin typeface="Arial" panose="020B0604020202020204" pitchFamily="34" charset="0"/>
              </a:rPr>
              <a:t>audioellt</a:t>
            </a:r>
            <a:r>
              <a:rPr lang="sv-SE" sz="2400" dirty="0">
                <a:latin typeface="Arial" panose="020B0604020202020204" pitchFamily="34" charset="0"/>
              </a:rPr>
              <a:t>)</a:t>
            </a:r>
          </a:p>
          <a:p>
            <a:pPr marL="0" indent="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Viss info om störning, ankommande fordon etc. finns redan idag men ej kopplingen till </a:t>
            </a:r>
            <a:r>
              <a:rPr lang="sv-SE" sz="2400" dirty="0" err="1">
                <a:latin typeface="Arial" panose="020B0604020202020204" pitchFamily="34" charset="0"/>
              </a:rPr>
              <a:t>audioellt</a:t>
            </a:r>
            <a:r>
              <a:rPr lang="sv-SE" sz="2400" dirty="0">
                <a:latin typeface="Arial" panose="020B0604020202020204" pitchFamily="34" charset="0"/>
              </a:rPr>
              <a:t> (ännu) och ej kontextdetektering.</a:t>
            </a:r>
            <a:endParaRPr lang="sv-SE" sz="2400" b="1" dirty="0">
              <a:latin typeface="Arial" panose="020B0604020202020204" pitchFamily="34" charset="0"/>
            </a:endParaRPr>
          </a:p>
          <a:p>
            <a:pPr lvl="1" fontAlgn="ctr"/>
            <a:endParaRPr lang="sv-SE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8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Trängselinformation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001" y="1851975"/>
            <a:ext cx="2734200" cy="2340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Vad</a:t>
            </a:r>
          </a:p>
          <a:p>
            <a:pPr lvl="1"/>
            <a:r>
              <a:rPr lang="sv-SE" dirty="0"/>
              <a:t>För planerad resväg (och avgångstider) ett relativt trängselmått</a:t>
            </a:r>
          </a:p>
          <a:p>
            <a:pPr marL="0" indent="0">
              <a:buNone/>
            </a:pPr>
            <a:r>
              <a:rPr lang="sv-SE" dirty="0"/>
              <a:t>För vem?</a:t>
            </a:r>
          </a:p>
          <a:p>
            <a:pPr marL="0" indent="0">
              <a:buNone/>
            </a:pPr>
            <a:r>
              <a:rPr lang="sv-SE" dirty="0"/>
              <a:t>Speciellt ”känsliga” för trängsel</a:t>
            </a: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4841497" y="1589102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1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Info om trängsel (t.ex. baserat på historisk biljett data och APC)</a:t>
            </a:r>
          </a:p>
          <a:p>
            <a:pPr marL="0" indent="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Finns mått som visas (infört under Pandemin)</a:t>
            </a:r>
            <a:endParaRPr lang="sv-SE" sz="2400" b="1" dirty="0">
              <a:latin typeface="Arial" panose="020B0604020202020204" pitchFamily="34" charset="0"/>
            </a:endParaRPr>
          </a:p>
          <a:p>
            <a:pPr lvl="1" fontAlgn="ctr"/>
            <a:endParaRPr lang="sv-SE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3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Prisinformation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001" y="1483567"/>
            <a:ext cx="2734200" cy="27090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dirty="0"/>
              <a:t>Vad</a:t>
            </a:r>
          </a:p>
          <a:p>
            <a:pPr lvl="1"/>
            <a:r>
              <a:rPr lang="sv-SE" dirty="0"/>
              <a:t>För planerad resväg (och avgångstider) ”tydlig” prisinformation/rätt biljett </a:t>
            </a:r>
          </a:p>
          <a:p>
            <a:pPr lvl="1"/>
            <a:r>
              <a:rPr lang="sv-SE" dirty="0"/>
              <a:t>Samt tydligt vad gäller för t.ex. vikt för elrullstol och permobil etc. (undvika sen konflikt med t.ex. förare)</a:t>
            </a:r>
          </a:p>
          <a:p>
            <a:pPr lvl="1"/>
            <a:r>
              <a:rPr lang="sv-SE" dirty="0"/>
              <a:t>För sig själv, ledsagare, personlig assistent, rullator, ledsagarhund, </a:t>
            </a:r>
          </a:p>
          <a:p>
            <a:pPr marL="311850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 vem?</a:t>
            </a:r>
          </a:p>
          <a:p>
            <a:pPr marL="0" indent="0">
              <a:buNone/>
            </a:pPr>
            <a:r>
              <a:rPr lang="sv-SE" dirty="0"/>
              <a:t>	Som har ovanstående behov…</a:t>
            </a:r>
          </a:p>
        </p:txBody>
      </p:sp>
      <p:sp>
        <p:nvSpPr>
          <p:cNvPr id="4" name="Platshållare för innehåll 5">
            <a:extLst>
              <a:ext uri="{FF2B5EF4-FFF2-40B4-BE49-F238E27FC236}">
                <a16:creationId xmlns:a16="http://schemas.microsoft.com/office/drawing/2014/main" id="{DF136301-1C3A-43AE-942E-FB52E92BFE9E}"/>
              </a:ext>
            </a:extLst>
          </p:cNvPr>
          <p:cNvSpPr txBox="1">
            <a:spLocks/>
          </p:cNvSpPr>
          <p:nvPr/>
        </p:nvSpPr>
        <p:spPr>
          <a:xfrm>
            <a:off x="5201977" y="1299853"/>
            <a:ext cx="3228615" cy="2748982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198900" indent="-198900" algn="l" defTabSz="457200" rtl="0" eaLnBrk="1" latinLnBrk="0" hangingPunct="1">
              <a:lnSpc>
                <a:spcPct val="110000"/>
              </a:lnSpc>
              <a:spcBef>
                <a:spcPts val="14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600" indent="-24975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70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62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61400" indent="-22860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spcBef>
                <a:spcPts val="600"/>
              </a:spcBef>
              <a:buNone/>
            </a:pPr>
            <a:r>
              <a:rPr lang="sv-SE" sz="2400" b="1" dirty="0">
                <a:latin typeface="Arial" panose="020B0604020202020204" pitchFamily="34" charset="0"/>
              </a:rPr>
              <a:t>Behövs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Flytta ”statisk” info från websidor mm. till databasformat för ihop koppling med resväg</a:t>
            </a:r>
          </a:p>
          <a:p>
            <a:pPr marL="0" indent="0" fontAlgn="ctr">
              <a:buNone/>
            </a:pPr>
            <a:r>
              <a:rPr lang="sv-SE" sz="2400" b="1" dirty="0">
                <a:latin typeface="Arial" panose="020B0604020202020204" pitchFamily="34" charset="0"/>
              </a:rPr>
              <a:t>Finns</a:t>
            </a:r>
          </a:p>
          <a:p>
            <a:pPr lvl="1" fontAlgn="ctr"/>
            <a:r>
              <a:rPr lang="sv-SE" sz="2400" dirty="0">
                <a:latin typeface="Arial" panose="020B0604020202020204" pitchFamily="34" charset="0"/>
              </a:rPr>
              <a:t>Info någonstans men inte samlat.</a:t>
            </a:r>
          </a:p>
        </p:txBody>
      </p:sp>
    </p:spTree>
    <p:extLst>
      <p:ext uri="{BB962C8B-B14F-4D97-AF65-F5344CB8AC3E}">
        <p14:creationId xmlns:p14="http://schemas.microsoft.com/office/powerpoint/2010/main" val="426440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Individualiserad/behovsanpassad reseplanerare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000" y="1851975"/>
            <a:ext cx="2841355" cy="25914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dirty="0"/>
              <a:t>Vad</a:t>
            </a:r>
          </a:p>
          <a:p>
            <a:pPr lvl="1"/>
            <a:r>
              <a:rPr lang="sv-SE" dirty="0" err="1"/>
              <a:t>Reseplan</a:t>
            </a:r>
            <a:r>
              <a:rPr lang="sv-SE" dirty="0"/>
              <a:t> fås utifrån individuella behov (skapad profil)</a:t>
            </a:r>
          </a:p>
          <a:p>
            <a:pPr lvl="1"/>
            <a:r>
              <a:rPr lang="sv-SE" dirty="0"/>
              <a:t>Anpassa utifrån en profil där man angett behov.</a:t>
            </a:r>
          </a:p>
          <a:p>
            <a:pPr lvl="2"/>
            <a:r>
              <a:rPr lang="sv-SE" dirty="0"/>
              <a:t>Rampbehov?</a:t>
            </a:r>
          </a:p>
          <a:p>
            <a:pPr lvl="2"/>
            <a:r>
              <a:rPr lang="sv-SE" dirty="0"/>
              <a:t>Rullstolsanpassad?</a:t>
            </a:r>
          </a:p>
          <a:p>
            <a:pPr lvl="2"/>
            <a:r>
              <a:rPr lang="sv-SE" dirty="0"/>
              <a:t>Synskade-anpassad?</a:t>
            </a:r>
          </a:p>
          <a:p>
            <a:pPr lvl="2"/>
            <a:r>
              <a:rPr lang="sv-SE" b="1" dirty="0"/>
              <a:t>Vad och hur utryckas???</a:t>
            </a:r>
          </a:p>
          <a:p>
            <a:pPr lvl="2"/>
            <a:r>
              <a:rPr lang="sv-SE" b="1" dirty="0"/>
              <a:t>Kan den göras? generellt/nationellt/internationellt</a:t>
            </a:r>
          </a:p>
          <a:p>
            <a:pPr marL="311850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 vem?</a:t>
            </a:r>
          </a:p>
        </p:txBody>
      </p:sp>
    </p:spTree>
    <p:extLst>
      <p:ext uri="{BB962C8B-B14F-4D97-AF65-F5344CB8AC3E}">
        <p14:creationId xmlns:p14="http://schemas.microsoft.com/office/powerpoint/2010/main" val="1432375999"/>
      </p:ext>
    </p:extLst>
  </p:cSld>
  <p:clrMapOvr>
    <a:masterClrMapping/>
  </p:clrMapOvr>
</p:sld>
</file>

<file path=ppt/theme/theme1.xml><?xml version="1.0" encoding="utf-8"?>
<a:theme xmlns:a="http://schemas.openxmlformats.org/drawingml/2006/main" name="K2">
  <a:themeElements>
    <a:clrScheme name="K2">
      <a:dk1>
        <a:srgbClr val="000000"/>
      </a:dk1>
      <a:lt1>
        <a:sysClr val="window" lastClr="FFFFFF"/>
      </a:lt1>
      <a:dk2>
        <a:srgbClr val="F59131"/>
      </a:dk2>
      <a:lt2>
        <a:srgbClr val="FDE9D6"/>
      </a:lt2>
      <a:accent1>
        <a:srgbClr val="FF4E00"/>
      </a:accent1>
      <a:accent2>
        <a:srgbClr val="FFDCCC"/>
      </a:accent2>
      <a:accent3>
        <a:srgbClr val="4CB580"/>
      </a:accent3>
      <a:accent4>
        <a:srgbClr val="DBF0E6"/>
      </a:accent4>
      <a:accent5>
        <a:srgbClr val="FAC021"/>
      </a:accent5>
      <a:accent6>
        <a:srgbClr val="FEF2D5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Aria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4" id="{B1E78993-68CF-4F5D-8177-A9ED1B60F4FE}" vid="{7D477545-EBE3-4A1A-A884-4B175333C7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14725</TotalTime>
  <Words>587</Words>
  <Application>Microsoft Office PowerPoint</Application>
  <PresentationFormat>On-screen Show (16:9)</PresentationFormat>
  <Paragraphs>102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Roboto Mono</vt:lpstr>
      <vt:lpstr>K2</vt:lpstr>
      <vt:lpstr>Bokningsbar rullstolsplats</vt:lpstr>
      <vt:lpstr>Statusinformation om resväg avseende funktionstillgänglighet</vt:lpstr>
      <vt:lpstr>Statusinformation om prioriterat utrymme</vt:lpstr>
      <vt:lpstr>Information på lämpligt sätt för olika behov</vt:lpstr>
      <vt:lpstr>Trängselinformation</vt:lpstr>
      <vt:lpstr>Prisinformation</vt:lpstr>
      <vt:lpstr>Individualiserad/behovsanpassad reseplanerare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Introduktion</dc:title>
  <dc:subject/>
  <dc:creator>Eva Kasselring</dc:creator>
  <cp:keywords/>
  <dc:description/>
  <cp:lastModifiedBy>philip</cp:lastModifiedBy>
  <cp:revision>205</cp:revision>
  <cp:lastPrinted>2021-03-03T13:29:03Z</cp:lastPrinted>
  <dcterms:created xsi:type="dcterms:W3CDTF">2020-02-14T15:30:18Z</dcterms:created>
  <dcterms:modified xsi:type="dcterms:W3CDTF">2022-12-08T12:08:53Z</dcterms:modified>
  <cp:category/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0x01010020B05628DD90F343B95C9D1C89C99C4B</vt:lpwstr>
  </property>
</Properties>
</file>